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1"/>
  </p:sldMasterIdLst>
  <p:notesMasterIdLst>
    <p:notesMasterId r:id="rId4"/>
  </p:notes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w Cen MT" panose="020B0602020104020603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w Cen MT" panose="020B0602020104020603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BD7BBB9-1541-4A17-9C08-7370E6528B99}" v="4" dt="2024-07-29T15:39:44.41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603" autoAdjust="0"/>
    <p:restoredTop sz="86449" autoAdjust="0"/>
  </p:normalViewPr>
  <p:slideViewPr>
    <p:cSldViewPr>
      <p:cViewPr varScale="1">
        <p:scale>
          <a:sx n="68" d="100"/>
          <a:sy n="68" d="100"/>
        </p:scale>
        <p:origin x="288" y="5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Relationship Id="rId9" Type="http://schemas.microsoft.com/office/2015/10/relationships/revisionInfo" Target="revisionInfo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0539345-8BEC-868E-CA22-E34EC8A1E8D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DDF10E0-C3A3-BF8B-1B6F-0A4B88DBB3AA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FCE2CD-A68A-4602-AE36-876D26184835}" type="datetimeFigureOut">
              <a:rPr lang="en-US"/>
              <a:pPr>
                <a:defRPr/>
              </a:pPr>
              <a:t>7/29/2024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E076F48-1FDA-608E-5976-75FF815E44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9C9CC083-E270-33A2-C1D6-49D643A2A2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67AFC4-16B1-9C44-9A52-C5C1D2FD098B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1F8E71-A32D-257B-1635-2B0B818520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BDD1BFDA-5B80-4818-BA82-1C780DFD720D}" type="slidenum">
              <a:rPr lang="en-US" altLang="it-IT"/>
              <a:pPr>
                <a:defRPr/>
              </a:pPr>
              <a:t>‹N›</a:t>
            </a:fld>
            <a:endParaRPr lang="en-US" alt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magine 11">
            <a:extLst>
              <a:ext uri="{FF2B5EF4-FFF2-40B4-BE49-F238E27FC236}">
                <a16:creationId xmlns:a16="http://schemas.microsoft.com/office/drawing/2014/main" id="{54D74BFD-7EB6-4F6E-22BA-ACFBDC21F6FC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611" b="1283"/>
          <a:stretch>
            <a:fillRect/>
          </a:stretch>
        </p:blipFill>
        <p:spPr bwMode="auto">
          <a:xfrm>
            <a:off x="106363" y="1533525"/>
            <a:ext cx="12009437" cy="4487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Immagine 12">
            <a:extLst>
              <a:ext uri="{FF2B5EF4-FFF2-40B4-BE49-F238E27FC236}">
                <a16:creationId xmlns:a16="http://schemas.microsoft.com/office/drawing/2014/main" id="{F7BB76A7-099D-1C25-61F5-CF326FC584A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063" y="280988"/>
            <a:ext cx="2632075" cy="979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Immagine 15">
            <a:extLst>
              <a:ext uri="{FF2B5EF4-FFF2-40B4-BE49-F238E27FC236}">
                <a16:creationId xmlns:a16="http://schemas.microsoft.com/office/drawing/2014/main" id="{32565C68-8B50-AD4E-2F97-5856073E151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0928337" y="279400"/>
            <a:ext cx="938239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6">
            <a:extLst>
              <a:ext uri="{FF2B5EF4-FFF2-40B4-BE49-F238E27FC236}">
                <a16:creationId xmlns:a16="http://schemas.microsoft.com/office/drawing/2014/main" id="{6C239120-E262-586A-3A1C-7A08BECFC892}"/>
              </a:ext>
            </a:extLst>
          </p:cNvPr>
          <p:cNvSpPr/>
          <p:nvPr/>
        </p:nvSpPr>
        <p:spPr bwMode="white">
          <a:xfrm>
            <a:off x="0" y="5970588"/>
            <a:ext cx="12192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Rectangle 9">
            <a:extLst>
              <a:ext uri="{FF2B5EF4-FFF2-40B4-BE49-F238E27FC236}">
                <a16:creationId xmlns:a16="http://schemas.microsoft.com/office/drawing/2014/main" id="{35786449-390D-94AE-FF5F-B40362130265}"/>
              </a:ext>
            </a:extLst>
          </p:cNvPr>
          <p:cNvSpPr/>
          <p:nvPr/>
        </p:nvSpPr>
        <p:spPr>
          <a:xfrm>
            <a:off x="-12700" y="6053138"/>
            <a:ext cx="29987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dirty="0">
                <a:solidFill>
                  <a:srgbClr val="FFFFFF"/>
                </a:solidFill>
                <a:latin typeface="Arial" pitchFamily="34" charset="0"/>
                <a:cs typeface="Arial" pitchFamily="34" charset="0"/>
              </a:rPr>
              <a:t>September 19-20, 2024</a:t>
            </a:r>
          </a:p>
        </p:txBody>
      </p:sp>
      <p:sp>
        <p:nvSpPr>
          <p:cNvPr id="13" name="Rectangle 10">
            <a:extLst>
              <a:ext uri="{FF2B5EF4-FFF2-40B4-BE49-F238E27FC236}">
                <a16:creationId xmlns:a16="http://schemas.microsoft.com/office/drawing/2014/main" id="{6F84A686-A00D-44D0-D74E-0E95805868FF}"/>
              </a:ext>
            </a:extLst>
          </p:cNvPr>
          <p:cNvSpPr/>
          <p:nvPr userDrawn="1"/>
        </p:nvSpPr>
        <p:spPr>
          <a:xfrm>
            <a:off x="3144838" y="6043613"/>
            <a:ext cx="9047162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Segnaposto numero diapositiva 19">
            <a:extLst>
              <a:ext uri="{FF2B5EF4-FFF2-40B4-BE49-F238E27FC236}">
                <a16:creationId xmlns:a16="http://schemas.microsoft.com/office/drawing/2014/main" id="{E2DD5D0E-B645-960F-9326-9FCFEC9848F4}"/>
              </a:ext>
            </a:extLst>
          </p:cNvPr>
          <p:cNvSpPr>
            <a:spLocks noGrp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w Cen MT" panose="020B0602020104020603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60000"/>
              </a:lnSpc>
              <a:defRPr/>
            </a:pPr>
            <a:fld id="{D607E8B5-BA40-4C44-9166-9A53F9B01631}" type="slidenum">
              <a:rPr lang="it-IT" altLang="it-IT" sz="100" smtClean="0"/>
              <a:pPr eaLnBrk="1" hangingPunct="1">
                <a:lnSpc>
                  <a:spcPct val="60000"/>
                </a:lnSpc>
                <a:defRPr/>
              </a:pPr>
              <a:t>‹N›</a:t>
            </a:fld>
            <a:endParaRPr lang="en-US" altLang="it-IT" sz="100"/>
          </a:p>
        </p:txBody>
      </p:sp>
      <p:sp>
        <p:nvSpPr>
          <p:cNvPr id="15" name="Rectangle 7">
            <a:extLst>
              <a:ext uri="{FF2B5EF4-FFF2-40B4-BE49-F238E27FC236}">
                <a16:creationId xmlns:a16="http://schemas.microsoft.com/office/drawing/2014/main" id="{A0A445A4-7D9D-A908-DFB2-2AAD4FF0175B}"/>
              </a:ext>
            </a:extLst>
          </p:cNvPr>
          <p:cNvSpPr/>
          <p:nvPr userDrawn="1"/>
        </p:nvSpPr>
        <p:spPr>
          <a:xfrm>
            <a:off x="119063" y="1430338"/>
            <a:ext cx="2879725" cy="539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6" name="Rectangle 8">
            <a:extLst>
              <a:ext uri="{FF2B5EF4-FFF2-40B4-BE49-F238E27FC236}">
                <a16:creationId xmlns:a16="http://schemas.microsoft.com/office/drawing/2014/main" id="{0E547E30-152B-AB06-5B7A-6F63E1805FC9}"/>
              </a:ext>
            </a:extLst>
          </p:cNvPr>
          <p:cNvSpPr/>
          <p:nvPr userDrawn="1"/>
        </p:nvSpPr>
        <p:spPr>
          <a:xfrm>
            <a:off x="3144838" y="1430338"/>
            <a:ext cx="8953500" cy="539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3149600" y="6050037"/>
            <a:ext cx="8803051" cy="685800"/>
          </a:xfrm>
        </p:spPr>
        <p:txBody>
          <a:bodyPr anchor="ctr">
            <a:noAutofit/>
          </a:bodyPr>
          <a:lstStyle>
            <a:lvl1pPr marL="0" indent="0" algn="l">
              <a:buNone/>
              <a:defRPr sz="1400" b="1" baseline="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err="1"/>
              <a:t>Please</a:t>
            </a:r>
            <a:r>
              <a:rPr lang="it-IT" dirty="0"/>
              <a:t> </a:t>
            </a:r>
            <a:r>
              <a:rPr lang="it-IT" dirty="0" err="1"/>
              <a:t>insert</a:t>
            </a:r>
            <a:r>
              <a:rPr lang="it-IT" dirty="0"/>
              <a:t> session </a:t>
            </a:r>
            <a:r>
              <a:rPr lang="it-IT" dirty="0" err="1"/>
              <a:t>number</a:t>
            </a:r>
            <a:r>
              <a:rPr lang="it-IT" dirty="0"/>
              <a:t> and </a:t>
            </a:r>
            <a:r>
              <a:rPr lang="it-IT" dirty="0" err="1"/>
              <a:t>title</a:t>
            </a:r>
            <a:endParaRPr lang="en-US" dirty="0"/>
          </a:p>
        </p:txBody>
      </p:sp>
      <p:sp>
        <p:nvSpPr>
          <p:cNvPr id="23" name="Segnaposto testo 22"/>
          <p:cNvSpPr>
            <a:spLocks noGrp="1"/>
          </p:cNvSpPr>
          <p:nvPr>
            <p:ph type="body" sz="quarter" idx="10" hasCustomPrompt="1"/>
          </p:nvPr>
        </p:nvSpPr>
        <p:spPr>
          <a:xfrm>
            <a:off x="119063" y="3259822"/>
            <a:ext cx="11984751" cy="1399494"/>
          </a:xfrm>
        </p:spPr>
        <p:txBody>
          <a:bodyPr>
            <a:normAutofit/>
          </a:bodyPr>
          <a:lstStyle>
            <a:lvl1pPr marL="0" indent="0">
              <a:buNone/>
              <a:defRPr sz="2800" b="1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it-IT" dirty="0"/>
              <a:t>Paper </a:t>
            </a:r>
            <a:r>
              <a:rPr lang="it-IT" dirty="0" err="1"/>
              <a:t>title</a:t>
            </a:r>
            <a:endParaRPr lang="it-IT" dirty="0"/>
          </a:p>
        </p:txBody>
      </p:sp>
      <p:sp>
        <p:nvSpPr>
          <p:cNvPr id="31" name="Segnaposto testo 30"/>
          <p:cNvSpPr>
            <a:spLocks noGrp="1"/>
          </p:cNvSpPr>
          <p:nvPr>
            <p:ph type="body" sz="quarter" idx="12" hasCustomPrompt="1"/>
          </p:nvPr>
        </p:nvSpPr>
        <p:spPr>
          <a:xfrm>
            <a:off x="3145344" y="1628776"/>
            <a:ext cx="8952994" cy="1424894"/>
          </a:xfrm>
        </p:spPr>
        <p:txBody>
          <a:bodyPr>
            <a:normAutofit/>
          </a:bodyPr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tabLst/>
              <a:defRPr sz="1800" b="1" baseline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pPr lvl="0"/>
            <a:r>
              <a:rPr lang="it-IT" altLang="it-IT" dirty="0" err="1"/>
              <a:t>Authors</a:t>
            </a:r>
            <a:r>
              <a:rPr lang="it-IT" altLang="it-IT" dirty="0"/>
              <a:t>, </a:t>
            </a:r>
            <a:r>
              <a:rPr lang="it-IT" altLang="it-IT" dirty="0" err="1"/>
              <a:t>Affiliation</a:t>
            </a:r>
            <a:endParaRPr lang="it-IT" altLang="it-IT" dirty="0"/>
          </a:p>
        </p:txBody>
      </p:sp>
      <p:sp>
        <p:nvSpPr>
          <p:cNvPr id="35" name="Segnaposto immagine 34"/>
          <p:cNvSpPr>
            <a:spLocks noGrp="1"/>
          </p:cNvSpPr>
          <p:nvPr>
            <p:ph type="pic" sz="quarter" idx="14" hasCustomPrompt="1"/>
          </p:nvPr>
        </p:nvSpPr>
        <p:spPr>
          <a:xfrm>
            <a:off x="10128449" y="4868863"/>
            <a:ext cx="1944215" cy="863600"/>
          </a:xfrm>
        </p:spPr>
        <p:txBody>
          <a:bodyPr anchor="ctr">
            <a:noAutofit/>
          </a:bodyPr>
          <a:lstStyle>
            <a:lvl1pPr marL="0" indent="0" algn="ctr">
              <a:buNone/>
              <a:defRPr sz="1400" baseline="0"/>
            </a:lvl1pPr>
          </a:lstStyle>
          <a:p>
            <a:pPr lvl="0"/>
            <a:r>
              <a:rPr lang="it-IT" noProof="0" dirty="0" err="1"/>
              <a:t>Affiliation</a:t>
            </a:r>
            <a:r>
              <a:rPr lang="it-IT" noProof="0" dirty="0"/>
              <a:t> logo</a:t>
            </a:r>
          </a:p>
        </p:txBody>
      </p:sp>
      <p:sp>
        <p:nvSpPr>
          <p:cNvPr id="2" name="Titolo 5">
            <a:extLst>
              <a:ext uri="{FF2B5EF4-FFF2-40B4-BE49-F238E27FC236}">
                <a16:creationId xmlns:a16="http://schemas.microsoft.com/office/drawing/2014/main" id="{CF69B615-0DAD-6953-6F7F-4E9089CC8D7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149600" y="47625"/>
            <a:ext cx="8353425" cy="1422400"/>
          </a:xfrm>
        </p:spPr>
        <p:txBody>
          <a:bodyPr/>
          <a:lstStyle/>
          <a:p>
            <a:r>
              <a:rPr lang="en-US" altLang="it-IT" sz="2000" dirty="0"/>
              <a:t>AIIT 4th International Conference</a:t>
            </a:r>
            <a:br>
              <a:rPr lang="en-US" altLang="it-IT" sz="2000" dirty="0"/>
            </a:br>
            <a:r>
              <a:rPr lang="en-US" altLang="it-IT" sz="2000" dirty="0"/>
              <a:t>GREENING THE WAY FORWARD: SUSTAINABLE TRANSPORT INFRASTRUCTURE AND SYSTEMS</a:t>
            </a:r>
            <a:endParaRPr lang="it-IT" altLang="it-IT" sz="3600" dirty="0"/>
          </a:p>
        </p:txBody>
      </p:sp>
    </p:spTree>
    <p:extLst>
      <p:ext uri="{BB962C8B-B14F-4D97-AF65-F5344CB8AC3E}">
        <p14:creationId xmlns:p14="http://schemas.microsoft.com/office/powerpoint/2010/main" val="14575785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719403" y="1268760"/>
            <a:ext cx="11137237" cy="504056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it-IT" altLang="it-IT"/>
              <a:t>Modifica gli stili del testo dello schema</a:t>
            </a:r>
          </a:p>
          <a:p>
            <a:pPr lvl="1"/>
            <a:r>
              <a:rPr lang="it-IT" altLang="it-IT"/>
              <a:t>Secondo livello</a:t>
            </a:r>
          </a:p>
          <a:p>
            <a:pPr lvl="2"/>
            <a:r>
              <a:rPr lang="it-IT" altLang="it-IT"/>
              <a:t>Terzo livello</a:t>
            </a:r>
          </a:p>
          <a:p>
            <a:pPr lvl="3"/>
            <a:r>
              <a:rPr lang="it-IT" altLang="it-IT"/>
              <a:t>Quarto livello</a:t>
            </a:r>
          </a:p>
          <a:p>
            <a:pPr lvl="4"/>
            <a:r>
              <a:rPr lang="it-IT" altLang="it-IT"/>
              <a:t>Quinto livello</a:t>
            </a:r>
            <a:endParaRPr lang="en-US" altLang="it-IT" dirty="0"/>
          </a:p>
        </p:txBody>
      </p:sp>
      <p:sp>
        <p:nvSpPr>
          <p:cNvPr id="6" name="Title Placeholder 21"/>
          <p:cNvSpPr>
            <a:spLocks noGrp="1"/>
          </p:cNvSpPr>
          <p:nvPr>
            <p:ph type="title"/>
          </p:nvPr>
        </p:nvSpPr>
        <p:spPr bwMode="auto">
          <a:xfrm>
            <a:off x="719138" y="115888"/>
            <a:ext cx="9409112" cy="865187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it-IT"/>
              <a:t>Click to edit the title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4CFE0A4B-1005-8CCC-A4C2-73E289DE91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it-IT" dirty="0" err="1"/>
              <a:t>September</a:t>
            </a:r>
            <a:r>
              <a:rPr lang="it-IT" dirty="0"/>
              <a:t> 19-20, 2024</a:t>
            </a:r>
            <a:endParaRPr lang="en-US" dirty="0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F9622D88-A66C-6FFA-DDE6-367E5F01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AIIT 4</a:t>
            </a:r>
            <a:r>
              <a:rPr lang="en-GB" baseline="30000" dirty="0"/>
              <a:t>th</a:t>
            </a:r>
            <a:r>
              <a:rPr lang="en-GB" dirty="0"/>
              <a:t>  International Conference on Transport Infrastructure and Systems – TIS Roma 2024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802D0D32-041E-F430-6E93-0EB9048CB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85EC0C-8A1E-47C9-BE6F-90190FEEE01A}" type="slidenum">
              <a:rPr lang="en-US" altLang="it-IT"/>
              <a:pPr>
                <a:defRPr/>
              </a:pPr>
              <a:t>‹N›</a:t>
            </a:fld>
            <a:endParaRPr lang="en-US" altLang="it-IT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20368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>
            <a:extLst>
              <a:ext uri="{FF2B5EF4-FFF2-40B4-BE49-F238E27FC236}">
                <a16:creationId xmlns:a16="http://schemas.microsoft.com/office/drawing/2014/main" id="{E89A24E6-E886-46FB-AC00-25D2C9F51AB5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719138" y="115888"/>
            <a:ext cx="9409112" cy="865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Click to edit the title</a:t>
            </a:r>
          </a:p>
        </p:txBody>
      </p:sp>
      <p:sp>
        <p:nvSpPr>
          <p:cNvPr id="1027" name="Text Placeholder 12">
            <a:extLst>
              <a:ext uri="{FF2B5EF4-FFF2-40B4-BE49-F238E27FC236}">
                <a16:creationId xmlns:a16="http://schemas.microsoft.com/office/drawing/2014/main" id="{4491DB56-A8C8-2EA6-15C3-EBEA03F3613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719138" y="1196975"/>
            <a:ext cx="11137900" cy="511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t-IT"/>
              <a:t>Click to change the schema text styles</a:t>
            </a:r>
            <a:endParaRPr lang="it-IT" altLang="it-IT"/>
          </a:p>
          <a:p>
            <a:pPr lvl="1"/>
            <a:r>
              <a:rPr lang="it-IT" altLang="it-IT"/>
              <a:t>Second level</a:t>
            </a:r>
          </a:p>
          <a:p>
            <a:pPr lvl="2"/>
            <a:r>
              <a:rPr lang="it-IT" altLang="it-IT"/>
              <a:t>Third level</a:t>
            </a:r>
          </a:p>
          <a:p>
            <a:pPr lvl="3"/>
            <a:r>
              <a:rPr lang="it-IT" altLang="it-IT"/>
              <a:t>Fourth level</a:t>
            </a:r>
          </a:p>
          <a:p>
            <a:pPr lvl="4"/>
            <a:r>
              <a:rPr lang="it-IT" altLang="it-IT"/>
              <a:t>Fifth level</a:t>
            </a:r>
            <a:endParaRPr lang="en-US" altLang="it-IT"/>
          </a:p>
          <a:p>
            <a:pPr lvl="4"/>
            <a:endParaRPr lang="en-US" altLang="it-IT"/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295F889C-73CB-C7CF-0999-63913B1A931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128000" y="6381750"/>
            <a:ext cx="3556000" cy="303213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it-IT" dirty="0" err="1"/>
              <a:t>September</a:t>
            </a:r>
            <a:r>
              <a:rPr lang="it-IT" dirty="0"/>
              <a:t> 19-20, 2024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85A3A3-A44D-7B99-F116-B06D26C568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19138" y="6381750"/>
            <a:ext cx="7321550" cy="287338"/>
          </a:xfrm>
          <a:prstGeom prst="rect">
            <a:avLst/>
          </a:prstGeom>
        </p:spPr>
        <p:txBody>
          <a:bodyPr vert="horz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100" baseline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GB" dirty="0"/>
              <a:t>AIIT 4</a:t>
            </a:r>
            <a:r>
              <a:rPr lang="en-GB" baseline="30000" dirty="0"/>
              <a:t>th</a:t>
            </a:r>
            <a:r>
              <a:rPr lang="en-GB" dirty="0"/>
              <a:t>  International Conference on Transport Infrastructure and Systems – TIS Roma 2024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EAA98CD4-C342-34F6-5AE4-2B4DDE956DCD}"/>
              </a:ext>
            </a:extLst>
          </p:cNvPr>
          <p:cNvSpPr/>
          <p:nvPr/>
        </p:nvSpPr>
        <p:spPr>
          <a:xfrm>
            <a:off x="0" y="1052513"/>
            <a:ext cx="711200" cy="5397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F65B9D7-A830-C167-061A-635089FCB8D8}"/>
              </a:ext>
            </a:extLst>
          </p:cNvPr>
          <p:cNvSpPr/>
          <p:nvPr/>
        </p:nvSpPr>
        <p:spPr>
          <a:xfrm>
            <a:off x="787400" y="1052513"/>
            <a:ext cx="11404600" cy="539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460AC70E-FDC8-2F53-96CC-8993CE8F74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381750"/>
            <a:ext cx="711200" cy="2873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eaLnBrk="1" hangingPunct="1">
              <a:defRPr sz="1200" b="1">
                <a:solidFill>
                  <a:schemeClr val="tx2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684B9AB-9DA2-4146-80EB-722C6B99C32F}" type="slidenum">
              <a:rPr lang="en-US" altLang="it-IT"/>
              <a:pPr>
                <a:defRPr/>
              </a:pPr>
              <a:t>‹N›</a:t>
            </a:fld>
            <a:endParaRPr lang="en-US" altLang="it-IT" sz="1400">
              <a:solidFill>
                <a:srgbClr val="FFFFFF"/>
              </a:solidFill>
            </a:endParaRPr>
          </a:p>
        </p:txBody>
      </p:sp>
      <p:cxnSp>
        <p:nvCxnSpPr>
          <p:cNvPr id="15" name="Connettore 1 14">
            <a:extLst>
              <a:ext uri="{FF2B5EF4-FFF2-40B4-BE49-F238E27FC236}">
                <a16:creationId xmlns:a16="http://schemas.microsoft.com/office/drawing/2014/main" id="{BD7B52AC-10E5-C429-034D-1EACC3D768FE}"/>
              </a:ext>
            </a:extLst>
          </p:cNvPr>
          <p:cNvCxnSpPr/>
          <p:nvPr userDrawn="1"/>
        </p:nvCxnSpPr>
        <p:spPr>
          <a:xfrm flipV="1">
            <a:off x="8113713" y="6381750"/>
            <a:ext cx="0" cy="287338"/>
          </a:xfrm>
          <a:prstGeom prst="line">
            <a:avLst/>
          </a:prstGeom>
          <a:ln w="2857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4" name="Immagine 11">
            <a:extLst>
              <a:ext uri="{FF2B5EF4-FFF2-40B4-BE49-F238E27FC236}">
                <a16:creationId xmlns:a16="http://schemas.microsoft.com/office/drawing/2014/main" id="{8684D5B9-9262-0054-AB67-06D3EF7EED0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15563" y="287338"/>
            <a:ext cx="1101725" cy="411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5" name="Immagine 3">
            <a:extLst>
              <a:ext uri="{FF2B5EF4-FFF2-40B4-BE49-F238E27FC236}">
                <a16:creationId xmlns:a16="http://schemas.microsoft.com/office/drawing/2014/main" id="{71AF5331-AC95-A79D-71BB-93951EFFF84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auto">
          <a:xfrm>
            <a:off x="11427364" y="157163"/>
            <a:ext cx="625985" cy="671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49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rgbClr val="0B5395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B5395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B5395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B5395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0B5395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0B5395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0B5395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0B5395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0B5395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0BD0D9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10CF9B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1">
            <a:extLst>
              <a:ext uri="{FF2B5EF4-FFF2-40B4-BE49-F238E27FC236}">
                <a16:creationId xmlns:a16="http://schemas.microsoft.com/office/drawing/2014/main" id="{00EC33AA-A8FC-5D5A-4718-84B2AD1D6E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6FE9929-D00D-2335-7889-E9C2A026D2D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FC6EEACE-0A1C-1638-572A-DD68EF00B57F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mmagine 4">
            <a:extLst>
              <a:ext uri="{FF2B5EF4-FFF2-40B4-BE49-F238E27FC236}">
                <a16:creationId xmlns:a16="http://schemas.microsoft.com/office/drawing/2014/main" id="{BDCBE32F-E009-E6DE-C262-5FCF168AA8D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Titolo 5">
            <a:extLst>
              <a:ext uri="{FF2B5EF4-FFF2-40B4-BE49-F238E27FC236}">
                <a16:creationId xmlns:a16="http://schemas.microsoft.com/office/drawing/2014/main" id="{DD6754B2-0491-48F9-522E-AAE4AED371A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149600" y="47625"/>
            <a:ext cx="8353425" cy="1422400"/>
          </a:xfrm>
        </p:spPr>
        <p:txBody>
          <a:bodyPr/>
          <a:lstStyle/>
          <a:p>
            <a:r>
              <a:rPr kumimoji="0" lang="en-US" alt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B5395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AIIT 4th International Conference</a:t>
            </a:r>
            <a:br>
              <a:rPr kumimoji="0" lang="en-US" alt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B5395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en-US" alt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B5395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GREENING THE WAY FORWARD: SUSTAINABLE TRANSPORT INFRASTRUCTURE AND SYSTEMS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641486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contenuto 1">
            <a:extLst>
              <a:ext uri="{FF2B5EF4-FFF2-40B4-BE49-F238E27FC236}">
                <a16:creationId xmlns:a16="http://schemas.microsoft.com/office/drawing/2014/main" id="{22AB2C87-B0BE-667D-ABA6-7A3E65EE80F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Titolo 2">
            <a:extLst>
              <a:ext uri="{FF2B5EF4-FFF2-40B4-BE49-F238E27FC236}">
                <a16:creationId xmlns:a16="http://schemas.microsoft.com/office/drawing/2014/main" id="{139660CC-D5C5-D61D-7981-F4D7B0A0A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E42466A-D4BD-3831-522C-1EE973669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it-IT"/>
              <a:t>September 19-20, 2024</a:t>
            </a:r>
            <a:endParaRPr lang="en-US" dirty="0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0F83D5C-87A0-41CF-569F-A4378EFA2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AIIT 4</a:t>
            </a:r>
            <a:r>
              <a:rPr lang="en-GB" baseline="30000"/>
              <a:t>th</a:t>
            </a:r>
            <a:r>
              <a:rPr lang="en-GB"/>
              <a:t>  International Conference on Transport Infrastructure and Systems – TIS Roma 2024</a:t>
            </a:r>
            <a:endParaRPr lang="en-GB" dirty="0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E3CCEF1-34F0-3D83-B435-44AD836450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85EC0C-8A1E-47C9-BE6F-90190FEEE01A}" type="slidenum">
              <a:rPr lang="en-US" altLang="it-IT" smtClean="0"/>
              <a:pPr>
                <a:defRPr/>
              </a:pPr>
              <a:t>2</a:t>
            </a:fld>
            <a:endParaRPr lang="en-US" altLang="it-IT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2065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StudPres">
  <a:themeElements>
    <a:clrScheme name="Equinozio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0</TotalTime>
  <Words>33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8" baseType="lpstr">
      <vt:lpstr>Arial</vt:lpstr>
      <vt:lpstr>Calibri</vt:lpstr>
      <vt:lpstr>Tw Cen MT</vt:lpstr>
      <vt:lpstr>Wingdings</vt:lpstr>
      <vt:lpstr>Wingdings 2</vt:lpstr>
      <vt:lpstr>EdStudPres</vt:lpstr>
      <vt:lpstr>AIIT 4th International Conference GREENING THE WAY FORWARD: SUSTAINABLE TRANSPORT INFRASTRUCTURE AND SYSTEMS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2014-09-08T12:56:14Z</dcterms:created>
  <dcterms:modified xsi:type="dcterms:W3CDTF">2024-07-29T15:40:23Z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TC101671259990</vt:lpwstr>
  </property>
</Properties>
</file>